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notesSlides/notesSlide5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73" r:id="rId3"/>
    <p:sldId id="309" r:id="rId4"/>
    <p:sldId id="259" r:id="rId5"/>
    <p:sldId id="352" r:id="rId6"/>
    <p:sldId id="257" r:id="rId7"/>
    <p:sldId id="260" r:id="rId8"/>
    <p:sldId id="261" r:id="rId9"/>
    <p:sldId id="274" r:id="rId10"/>
    <p:sldId id="310" r:id="rId11"/>
    <p:sldId id="275" r:id="rId12"/>
    <p:sldId id="258" r:id="rId13"/>
    <p:sldId id="265" r:id="rId14"/>
    <p:sldId id="287" r:id="rId15"/>
    <p:sldId id="311" r:id="rId16"/>
    <p:sldId id="316" r:id="rId17"/>
    <p:sldId id="317" r:id="rId18"/>
    <p:sldId id="313" r:id="rId19"/>
    <p:sldId id="314" r:id="rId20"/>
    <p:sldId id="350" r:id="rId21"/>
    <p:sldId id="263" r:id="rId22"/>
    <p:sldId id="281" r:id="rId23"/>
    <p:sldId id="280" r:id="rId24"/>
    <p:sldId id="282" r:id="rId25"/>
    <p:sldId id="295" r:id="rId26"/>
    <p:sldId id="298" r:id="rId27"/>
    <p:sldId id="318" r:id="rId28"/>
    <p:sldId id="299" r:id="rId29"/>
    <p:sldId id="300" r:id="rId30"/>
    <p:sldId id="322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4" r:id="rId41"/>
    <p:sldId id="312" r:id="rId42"/>
    <p:sldId id="297" r:id="rId43"/>
    <p:sldId id="344" r:id="rId44"/>
    <p:sldId id="335" r:id="rId45"/>
    <p:sldId id="345" r:id="rId46"/>
    <p:sldId id="336" r:id="rId47"/>
    <p:sldId id="338" r:id="rId48"/>
    <p:sldId id="341" r:id="rId49"/>
    <p:sldId id="342" r:id="rId50"/>
    <p:sldId id="343" r:id="rId51"/>
    <p:sldId id="351" r:id="rId52"/>
    <p:sldId id="346" r:id="rId53"/>
    <p:sldId id="347" r:id="rId54"/>
    <p:sldId id="348" r:id="rId55"/>
    <p:sldId id="349" r:id="rId56"/>
    <p:sldId id="34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3900" autoAdjust="0"/>
    <p:restoredTop sz="61252" autoAdjust="0"/>
  </p:normalViewPr>
  <p:slideViewPr>
    <p:cSldViewPr snapToGrid="0" snapToObjects="1">
      <p:cViewPr>
        <p:scale>
          <a:sx n="75" d="100"/>
          <a:sy n="75" d="100"/>
        </p:scale>
        <p:origin x="-144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244AD-255D-0B42-B0C1-AF6215F73764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95B7B-0DE3-2B4B-A461-3BD88E26F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BBC980-D842-404F-93E7-E5C8C039E97F}" type="slidenum">
              <a:rPr lang="en-US"/>
              <a:pPr/>
              <a:t>26</a:t>
            </a:fld>
            <a:endParaRPr lang="en-US"/>
          </a:p>
        </p:txBody>
      </p:sp>
      <p:sp>
        <p:nvSpPr>
          <p:cNvPr id="2048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2F3D69-E33B-1341-B830-A30998912605}" type="slidenum">
              <a:rPr lang="en-US"/>
              <a:pPr/>
              <a:t>27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93C816-AFD0-9C49-8782-A1E407C2EE38}" type="slidenum">
              <a:rPr lang="en-US"/>
              <a:pPr/>
              <a:t>28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AC2ED7-AF0C-B24E-A5A2-46A49D80E5E1}" type="slidenum">
              <a:rPr lang="en-US"/>
              <a:pPr/>
              <a:t>29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117FB-AE4C-E741-AD2B-2FBC4222FE91}" type="slidenum">
              <a:rPr lang="en-US"/>
              <a:pPr/>
              <a:t>30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A4008-0E5B-E44C-8062-41426A411806}" type="slidenum">
              <a:rPr lang="en-US"/>
              <a:pPr/>
              <a:t>31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5C5D5-C4DA-DC44-8C89-9B46B9709CFF}" type="slidenum">
              <a:rPr lang="en-US"/>
              <a:pPr/>
              <a:t>32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45996-6CA7-8345-8038-9B615598505F}" type="slidenum">
              <a:rPr lang="en-US"/>
              <a:pPr/>
              <a:t>33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3DB52-49FA-C642-A3B3-6364574928C8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37E6-5573-1D4A-A2EA-EC21F8D0A026}" type="slidenum">
              <a:rPr lang="en-US"/>
              <a:pPr/>
              <a:t>35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C3AB6-C705-704C-B4F2-CE9C5BA63FB9}" type="slidenum">
              <a:rPr lang="en-US"/>
              <a:pPr/>
              <a:t>36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F9131C-41E2-444C-87E6-654DA227806A}" type="slidenum">
              <a:rPr lang="en-US"/>
              <a:pPr/>
              <a:t>37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BE23F0-3D7B-8347-AA39-73324936E689}" type="slidenum">
              <a:rPr lang="en-US"/>
              <a:pPr/>
              <a:t>38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945E6-4F85-0847-80C8-4E47FE4C51FA}" type="slidenum">
              <a:rPr lang="en-US"/>
              <a:pPr/>
              <a:t>39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978D4-8DD1-9244-AAED-AFA4FD9A18FE}" type="slidenum">
              <a:rPr lang="en-US"/>
              <a:pPr/>
              <a:t>40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A3A05-F46F-B747-93AB-3E6039562361}" type="slidenum">
              <a:rPr lang="en-US"/>
              <a:pPr/>
              <a:t>42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7C90D-FD9F-854D-BFCB-8144C2B27697}" type="slidenum">
              <a:rPr lang="en-US"/>
              <a:pPr/>
              <a:t>43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F4E19-CE4E-0A4D-ADFA-17D50EAC283A}" type="slidenum">
              <a:rPr lang="en-US"/>
              <a:pPr/>
              <a:t>45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930400" y="685800"/>
            <a:ext cx="3149600" cy="2362200"/>
          </a:xfrm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6096000" cy="5257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7800" y="228600"/>
            <a:ext cx="1422400" cy="10668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 smtClean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07DE6F-0214-594B-AF59-7B819834F5E4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17B0B-94E3-0443-8DB3-C492B9234598}" type="slidenum">
              <a:rPr lang="en-US"/>
              <a:pPr/>
              <a:t>47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930400" y="685800"/>
            <a:ext cx="3149600" cy="23622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6096000" cy="5257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88E1F-155B-514E-9F9A-B0165C41760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2BD8-7107-AC48-A101-E1B324C108B1}" type="slidenum">
              <a:rPr lang="en-US"/>
              <a:pPr/>
              <a:t>49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30400" y="685800"/>
            <a:ext cx="3149600" cy="2362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200400"/>
            <a:ext cx="6096000" cy="5257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2BD8-7107-AC48-A101-E1B324C108B1}" type="slidenum">
              <a:rPr lang="en-US"/>
              <a:pPr/>
              <a:t>50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30400" y="685800"/>
            <a:ext cx="3149600" cy="2362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200400"/>
            <a:ext cx="6096000" cy="5257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F4E19-CE4E-0A4D-ADFA-17D50EAC283A}" type="slidenum">
              <a:rPr lang="en-US"/>
              <a:pPr/>
              <a:t>51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930400" y="685800"/>
            <a:ext cx="3149600" cy="2362200"/>
          </a:xfrm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6096000" cy="5257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7800" y="228600"/>
            <a:ext cx="1422400" cy="106680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F8A3F-C0DE-8942-9AF2-123C07F7165F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E59EF-32D6-3A48-8CAE-3711D79FCD8D}" type="slidenum">
              <a:rPr lang="en-US"/>
              <a:pPr/>
              <a:t>56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95B7B-0DE3-2B4B-A461-3BD88E26F29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BCBA-A23E-6C42-841A-7FC756BB416F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F90E1-2F4B-1F4B-B429-7BFC350B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d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d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nlp.perseus.tufts.edu/syntax/treebank/" TargetMode="External"/><Relationship Id="rId4" Type="http://schemas.openxmlformats.org/officeDocument/2006/relationships/hyperlink" Target="http://nlp.perseus.tufts.edu/hopper/" TargetMode="External"/><Relationship Id="rId5" Type="http://schemas.openxmlformats.org/officeDocument/2006/relationships/hyperlink" Target="http://nlp.perseus.tufts.edu/hopper/sense.jsp" TargetMode="External"/><Relationship Id="rId6" Type="http://schemas.openxmlformats.org/officeDocument/2006/relationships/hyperlink" Target="http://nlp.perseus.tufts.edu/lexicon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Linguistic Variation in Historical Corpora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34933"/>
            <a:ext cx="6400800" cy="1752600"/>
          </a:xfrm>
        </p:spPr>
        <p:txBody>
          <a:bodyPr/>
          <a:lstStyle/>
          <a:p>
            <a:r>
              <a:rPr lang="en-US" dirty="0" smtClean="0"/>
              <a:t>David Bamman</a:t>
            </a:r>
          </a:p>
          <a:p>
            <a:r>
              <a:rPr lang="en-US" dirty="0" smtClean="0"/>
              <a:t>The Perseus Project, Tufts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dating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With undergraduate students, currently establishing the dates of composition for each Latin text.  So far, considered 10,398 (38%) of them:</a:t>
            </a:r>
          </a:p>
          <a:p>
            <a:pPr lvl="1"/>
            <a:r>
              <a:rPr lang="en-US" sz="2400" dirty="0" smtClean="0"/>
              <a:t>7,055 dated</a:t>
            </a:r>
          </a:p>
          <a:p>
            <a:pPr lvl="1"/>
            <a:r>
              <a:rPr lang="en-US" sz="2400" dirty="0" smtClean="0"/>
              <a:t>3,343 excluded as not Latin or reference works (dictionaries, catalogues, lists of manuscripts)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From these 7,055 works, we extract just the Latin to create a dated historical corpus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55894" y="274638"/>
            <a:ext cx="6400801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534" y="1610880"/>
            <a:ext cx="1516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27,014 works catalogued as Latin in the IA, charted by “date.”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5534" y="1610880"/>
            <a:ext cx="1516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7,055 Latin works in the IA, charted by date of composition.</a:t>
            </a:r>
          </a:p>
        </p:txBody>
      </p:sp>
      <p:pic>
        <p:nvPicPr>
          <p:cNvPr id="6" name="Picture 5" descr="latin.comp_dat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59736" y="274320"/>
            <a:ext cx="64008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59736" y="274320"/>
            <a:ext cx="64008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534" y="1610880"/>
            <a:ext cx="1516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Word counts by century.</a:t>
            </a:r>
          </a:p>
          <a:p>
            <a:endParaRPr lang="en-US" dirty="0" smtClean="0"/>
          </a:p>
          <a:p>
            <a:r>
              <a:rPr lang="en-US" dirty="0" smtClean="0"/>
              <a:t>364,000,000 total.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3366FF"/>
                </a:solidFill>
              </a:rPr>
              <a:t>Track lexical trends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   (“America” used more after 1508)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Track syntactic change </a:t>
            </a:r>
          </a:p>
          <a:p>
            <a:pPr marL="914400" lvl="1" indent="-514350"/>
            <a:r>
              <a:rPr lang="en-US" dirty="0" smtClean="0"/>
              <a:t>(SOV -&gt; SVO)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Track lexical change</a:t>
            </a:r>
          </a:p>
          <a:p>
            <a:pPr lvl="1"/>
            <a:r>
              <a:rPr lang="en-US" dirty="0" smtClean="0"/>
              <a:t>   (“</a:t>
            </a:r>
            <a:r>
              <a:rPr lang="en-US" dirty="0" err="1" smtClean="0"/>
              <a:t>oratio</a:t>
            </a:r>
            <a:r>
              <a:rPr lang="en-US" dirty="0" smtClean="0"/>
              <a:t>” used more and more to mean “prayer” rather than “speech”)</a:t>
            </a:r>
          </a:p>
          <a:p>
            <a:pPr marL="914400" lvl="1" indent="-51435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Lexical trends: Google </a:t>
            </a:r>
            <a:r>
              <a:rPr lang="en-US" dirty="0" err="1" smtClean="0"/>
              <a:t>Ngram</a:t>
            </a:r>
            <a:r>
              <a:rPr lang="en-US" dirty="0" smtClean="0"/>
              <a:t> Viewer</a:t>
            </a:r>
            <a:endParaRPr lang="en-US" dirty="0"/>
          </a:p>
        </p:txBody>
      </p:sp>
      <p:pic>
        <p:nvPicPr>
          <p:cNvPr id="6" name="Content Placeholder 5" descr="computer.png"/>
          <p:cNvPicPr>
            <a:picLocks noGrp="1" noChangeAspect="1"/>
          </p:cNvPicPr>
          <p:nvPr>
            <p:ph idx="1"/>
          </p:nvPr>
        </p:nvPicPr>
        <p:blipFill>
          <a:blip r:embed="rId3"/>
          <a:srcRect t="-727" b="-7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Lexical trends: Google </a:t>
            </a:r>
            <a:r>
              <a:rPr lang="en-US" dirty="0" err="1" smtClean="0"/>
              <a:t>Ngram</a:t>
            </a:r>
            <a:r>
              <a:rPr lang="en-US" dirty="0" smtClean="0"/>
              <a:t> Viewer</a:t>
            </a:r>
            <a:endParaRPr lang="en-US" dirty="0"/>
          </a:p>
        </p:txBody>
      </p:sp>
      <p:pic>
        <p:nvPicPr>
          <p:cNvPr id="5" name="Content Placeholder 4" descr="internet.png"/>
          <p:cNvPicPr>
            <a:picLocks noGrp="1" noChangeAspect="1"/>
          </p:cNvPicPr>
          <p:nvPr>
            <p:ph idx="1"/>
          </p:nvPr>
        </p:nvPicPr>
        <p:blipFill>
          <a:blip r:embed="rId3"/>
          <a:srcRect t="-727" b="-7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Lexical trends: Google </a:t>
            </a:r>
            <a:r>
              <a:rPr lang="en-US" dirty="0" err="1" smtClean="0"/>
              <a:t>Ngram</a:t>
            </a:r>
            <a:r>
              <a:rPr lang="en-US" dirty="0" smtClean="0"/>
              <a:t> Viewer</a:t>
            </a:r>
            <a:endParaRPr lang="en-US" dirty="0"/>
          </a:p>
        </p:txBody>
      </p:sp>
      <p:pic>
        <p:nvPicPr>
          <p:cNvPr id="6" name="Content Placeholder 5" descr="netflix.png"/>
          <p:cNvPicPr>
            <a:picLocks noGrp="1" noChangeAspect="1"/>
          </p:cNvPicPr>
          <p:nvPr>
            <p:ph idx="1"/>
          </p:nvPr>
        </p:nvPicPr>
        <p:blipFill>
          <a:blip r:embed="rId3"/>
          <a:srcRect t="-727" b="-7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Lexical trends</a:t>
            </a:r>
            <a:endParaRPr lang="en-US" dirty="0"/>
          </a:p>
        </p:txBody>
      </p:sp>
      <p:pic>
        <p:nvPicPr>
          <p:cNvPr id="6" name="Content Placeholder 5" descr="ass.png"/>
          <p:cNvPicPr>
            <a:picLocks noGrp="1" noChangeAspect="1"/>
          </p:cNvPicPr>
          <p:nvPr>
            <p:ph idx="1"/>
          </p:nvPr>
        </p:nvPicPr>
        <p:blipFill>
          <a:blip r:embed="rId3"/>
          <a:srcRect t="-885" b="-88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Lexical trends</a:t>
            </a:r>
            <a:endParaRPr lang="en-US" dirty="0"/>
          </a:p>
        </p:txBody>
      </p:sp>
      <p:pic>
        <p:nvPicPr>
          <p:cNvPr id="5" name="Content Placeholder 4" descr="afs-as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3" r="-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5932" y="-8583083"/>
            <a:ext cx="4551855" cy="3657600"/>
          </a:xfrm>
          <a:prstGeom prst="rect">
            <a:avLst/>
          </a:prstGeom>
        </p:spPr>
      </p:pic>
      <p:pic>
        <p:nvPicPr>
          <p:cNvPr id="8" name="Picture 7" descr="RomanEmpir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313" y="-406401"/>
            <a:ext cx="9409313" cy="7563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Lexical trends</a:t>
            </a:r>
            <a:endParaRPr lang="en-US" dirty="0"/>
          </a:p>
        </p:txBody>
      </p:sp>
      <p:pic>
        <p:nvPicPr>
          <p:cNvPr id="6" name="Content Placeholder 5" descr="iron.png"/>
          <p:cNvPicPr>
            <a:picLocks noGrp="1" noChangeAspect="1"/>
          </p:cNvPicPr>
          <p:nvPr>
            <p:ph idx="1"/>
          </p:nvPr>
        </p:nvPicPr>
        <p:blipFill>
          <a:blip r:embed="rId3"/>
          <a:srcRect l="-442" r="-4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59736" y="274320"/>
            <a:ext cx="6199159" cy="619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564" y="846594"/>
            <a:ext cx="11309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“America”</a:t>
            </a:r>
          </a:p>
          <a:p>
            <a:endParaRPr lang="en-US" dirty="0" smtClean="0"/>
          </a:p>
          <a:p>
            <a:r>
              <a:rPr lang="en-US" dirty="0" smtClean="0"/>
              <a:t>(1066)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pole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59737" y="274320"/>
            <a:ext cx="6199631" cy="6199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564" y="846594"/>
            <a:ext cx="1258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“de”</a:t>
            </a:r>
          </a:p>
          <a:p>
            <a:endParaRPr lang="en-US" dirty="0" smtClean="0"/>
          </a:p>
          <a:p>
            <a:r>
              <a:rPr lang="en-US" dirty="0" smtClean="0"/>
              <a:t>(2,955,462)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pole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59737" y="274320"/>
            <a:ext cx="6199631" cy="6199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564" y="846594"/>
            <a:ext cx="1258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“ad”</a:t>
            </a:r>
          </a:p>
          <a:p>
            <a:endParaRPr lang="en-US" dirty="0" smtClean="0"/>
          </a:p>
          <a:p>
            <a:r>
              <a:rPr lang="en-US" dirty="0" smtClean="0"/>
              <a:t>(3,655,191)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pole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59737" y="274320"/>
            <a:ext cx="6199631" cy="6199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564" y="846594"/>
            <a:ext cx="1258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“in”</a:t>
            </a:r>
          </a:p>
          <a:p>
            <a:endParaRPr lang="en-US" dirty="0" smtClean="0"/>
          </a:p>
          <a:p>
            <a:r>
              <a:rPr lang="en-US" dirty="0" smtClean="0"/>
              <a:t>(8,126,487)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Track lexical trends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   (“America” used more after 1508)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3366FF"/>
                </a:solidFill>
              </a:rPr>
              <a:t>Track syntactic change</a:t>
            </a:r>
          </a:p>
          <a:p>
            <a:pPr marL="914400" lvl="1" indent="-514350"/>
            <a:r>
              <a:rPr lang="en-US" sz="3200" dirty="0" smtClean="0">
                <a:solidFill>
                  <a:srgbClr val="3366FF"/>
                </a:solidFill>
              </a:rPr>
              <a:t>SOV word order (“The dog me bit”) -&gt; SVO (“The dog bit me”).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Track lexical change</a:t>
            </a:r>
          </a:p>
          <a:p>
            <a:pPr lvl="1"/>
            <a:r>
              <a:rPr lang="en-US" dirty="0" smtClean="0"/>
              <a:t>   (“</a:t>
            </a:r>
            <a:r>
              <a:rPr lang="en-US" dirty="0" err="1" smtClean="0"/>
              <a:t>oratio</a:t>
            </a:r>
            <a:r>
              <a:rPr lang="en-US" dirty="0" smtClean="0"/>
              <a:t>” used more and more to mean “prayer” rather than “speech”)</a:t>
            </a:r>
          </a:p>
          <a:p>
            <a:pPr marL="914400" lvl="1" indent="-514350"/>
            <a:endParaRPr lang="en-US" sz="32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treebanks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Most recent research and investment in treebanks has focused on modern languages, but treebanks for historical languages are now arising as well: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r>
              <a:rPr lang="en-US" sz="1800"/>
              <a:t>Middle English (Kroch and Taylor 2000)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Medieval Portuguese (Rocio et al. 2000)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Classical Chinese (Huang et al. 2002)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Old English (Taylor et al. 2003)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Early Modern English (Kroch et al. 2004)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Latin (Bamman and Crane 2006, Passarotti 2007)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Ugaritic (Zem</a:t>
            </a:r>
            <a:r>
              <a:rPr lang="en-US" altLang="ja-JP" sz="1800"/>
              <a:t>ánek 2007)</a:t>
            </a:r>
            <a:endParaRPr lang="en-US" sz="1800"/>
          </a:p>
          <a:p>
            <a:pPr lvl="1">
              <a:lnSpc>
                <a:spcPct val="90000"/>
              </a:lnSpc>
            </a:pPr>
            <a:r>
              <a:rPr lang="en-US" sz="1800"/>
              <a:t>New Testament Greek, Latin, Gothic, Armenian, Church Slavonic (Haug and Jøhndal 2008)</a:t>
            </a:r>
          </a:p>
          <a:p>
            <a:pPr lvl="1">
              <a:lnSpc>
                <a:spcPct val="90000"/>
              </a:lnSpc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Design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800" dirty="0"/>
              <a:t>Latin and Greek are heavily inflected languages with a high degree of variability in its word order: constituents of sentences are often broken up with elements of other constituents, as in </a:t>
            </a:r>
            <a:r>
              <a:rPr lang="en-US" sz="1800" i="1" dirty="0" err="1"/>
              <a:t>ista</a:t>
            </a:r>
            <a:r>
              <a:rPr lang="en-US" sz="1800" i="1" dirty="0"/>
              <a:t> </a:t>
            </a:r>
            <a:r>
              <a:rPr lang="en-US" sz="1800" i="1" dirty="0" err="1"/>
              <a:t>meam</a:t>
            </a:r>
            <a:r>
              <a:rPr lang="en-US" sz="1800" i="1" dirty="0"/>
              <a:t> </a:t>
            </a:r>
            <a:r>
              <a:rPr lang="en-US" sz="1800" i="1" dirty="0" err="1"/>
              <a:t>norit</a:t>
            </a:r>
            <a:r>
              <a:rPr lang="en-US" sz="1800" i="1" dirty="0"/>
              <a:t> </a:t>
            </a:r>
            <a:r>
              <a:rPr lang="en-US" sz="1800" i="1" dirty="0" err="1"/>
              <a:t>gloria</a:t>
            </a:r>
            <a:r>
              <a:rPr lang="en-US" sz="1800" i="1" dirty="0"/>
              <a:t> </a:t>
            </a:r>
            <a:r>
              <a:rPr lang="en-US" sz="1800" i="1" dirty="0" err="1"/>
              <a:t>canitiem</a:t>
            </a:r>
            <a:r>
              <a:rPr lang="en-US" sz="1800" dirty="0"/>
              <a:t> (“that glory will know my old age”)</a:t>
            </a:r>
            <a:r>
              <a:rPr lang="en-US" sz="1800" dirty="0" smtClean="0"/>
              <a:t>.  Because of this flexibility, we based our annotation standards on the dependency grammar used by the Prague Dependency Treebank (of Czech).</a:t>
            </a:r>
            <a:endParaRPr lang="en-US" sz="1800" dirty="0"/>
          </a:p>
        </p:txBody>
      </p:sp>
      <p:pic>
        <p:nvPicPr>
          <p:cNvPr id="21508" name="Picture 5" descr="is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1330" y="3420532"/>
            <a:ext cx="47244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Latin Dependency Treebank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graphicFrame>
        <p:nvGraphicFramePr>
          <p:cNvPr id="15402" name="Group 42"/>
          <p:cNvGraphicFramePr>
            <a:graphicFrameLocks noGrp="1"/>
          </p:cNvGraphicFramePr>
          <p:nvPr/>
        </p:nvGraphicFramePr>
        <p:xfrm>
          <a:off x="1143000" y="1828800"/>
          <a:ext cx="2438400" cy="3660459"/>
        </p:xfrm>
        <a:graphic>
          <a:graphicData uri="http://schemas.openxmlformats.org/drawingml/2006/table">
            <a:tbl>
              <a:tblPr/>
              <a:tblGrid>
                <a:gridCol w="1306513"/>
                <a:gridCol w="1131887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Author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Words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Caesar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1,488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Cicero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6,229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Sallust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12,311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Vergil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2,613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Jerome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8,382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Ovid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4,789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Petronius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12,474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Propertius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4,857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53,143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21469" y="6197601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nlp.perseus.tufts.edu</a:t>
            </a:r>
            <a:r>
              <a:rPr lang="en-US" dirty="0" smtClean="0"/>
              <a:t>/syntax/treebank/</a:t>
            </a:r>
            <a:endParaRPr lang="en-US" dirty="0"/>
          </a:p>
        </p:txBody>
      </p:sp>
      <p:pic>
        <p:nvPicPr>
          <p:cNvPr id="7" name="Picture 6" descr="quem_a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23054" y="2120371"/>
            <a:ext cx="4363746" cy="3078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/>
              <a:t>Ancient Greek Dependency Treebank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graphicFrame>
        <p:nvGraphicFramePr>
          <p:cNvPr id="35913" name="Group 73"/>
          <p:cNvGraphicFramePr>
            <a:graphicFrameLocks noGrp="1"/>
          </p:cNvGraphicFramePr>
          <p:nvPr/>
        </p:nvGraphicFramePr>
        <p:xfrm>
          <a:off x="2658531" y="1972726"/>
          <a:ext cx="3979333" cy="3291840"/>
        </p:xfrm>
        <a:graphic>
          <a:graphicData uri="http://schemas.openxmlformats.org/drawingml/2006/table">
            <a:tbl>
              <a:tblPr/>
              <a:tblGrid>
                <a:gridCol w="2827867"/>
                <a:gridCol w="1151466"/>
              </a:tblGrid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Work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Words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Aeschylus (complete)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48,172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Hesiod,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Shield of Heracles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3,834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Hesiod,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Theogony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8,106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Hesiod,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Works and Days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6,941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Homer,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Iliad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128,102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Homer,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Odyssey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104,467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Sophocles,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Ajax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9,474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309,096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21469" y="6197601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nlp.perseus.tufts.edu</a:t>
            </a:r>
            <a:r>
              <a:rPr lang="en-US" dirty="0" smtClean="0"/>
              <a:t>/syntax/treebank/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2000+ Years of Latin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Classical Latin: 200 BCE – 200 CE</a:t>
            </a:r>
          </a:p>
          <a:p>
            <a:pPr lvl="1"/>
            <a:r>
              <a:rPr lang="en-US" dirty="0" smtClean="0"/>
              <a:t>Vergil, Caesar, Cicero</a:t>
            </a:r>
          </a:p>
          <a:p>
            <a:r>
              <a:rPr lang="en-US" dirty="0" smtClean="0"/>
              <a:t>Late/Medieval Latin (200 CE – 1300 CE)</a:t>
            </a:r>
          </a:p>
          <a:p>
            <a:pPr lvl="1"/>
            <a:r>
              <a:rPr lang="en-US" dirty="0" smtClean="0"/>
              <a:t>Augustine, Thomas Aquinas</a:t>
            </a:r>
          </a:p>
          <a:p>
            <a:r>
              <a:rPr lang="en-US" dirty="0" smtClean="0"/>
              <a:t>Renaissance/Neo-Latin (1300 CE – present)</a:t>
            </a:r>
          </a:p>
          <a:p>
            <a:pPr lvl="1"/>
            <a:r>
              <a:rPr lang="en-US" dirty="0" smtClean="0"/>
              <a:t>Erasmus, Luther</a:t>
            </a:r>
          </a:p>
          <a:p>
            <a:pPr lvl="1"/>
            <a:r>
              <a:rPr lang="en-US" dirty="0" err="1" smtClean="0"/>
              <a:t>Tycho</a:t>
            </a:r>
            <a:r>
              <a:rPr lang="en-US" dirty="0" smtClean="0"/>
              <a:t> Brahe, Galileo, </a:t>
            </a:r>
            <a:r>
              <a:rPr lang="en-US" dirty="0" err="1" smtClean="0"/>
              <a:t>Kepler</a:t>
            </a:r>
            <a:r>
              <a:rPr lang="en-US" dirty="0" smtClean="0"/>
              <a:t>, Newton, Euler, Bernoulli, Linnaeus</a:t>
            </a:r>
          </a:p>
          <a:p>
            <a:pPr lvl="1"/>
            <a:r>
              <a:rPr lang="en-US" dirty="0" smtClean="0"/>
              <a:t>Thomas Hobbes, Leibnitz, Spinoza, Francis Bacon, Descartes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Perseus Digital Library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3796" name="Picture 4" descr="perse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97038"/>
            <a:ext cx="77724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Treebank Annotation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016000" y="1733550"/>
            <a:ext cx="713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endParaRPr lang="en-US" sz="1800">
              <a:latin typeface="Times" charset="0"/>
            </a:endParaRPr>
          </a:p>
        </p:txBody>
      </p:sp>
      <p:pic>
        <p:nvPicPr>
          <p:cNvPr id="37892" name="Picture 4" descr="annotate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905000"/>
            <a:ext cx="67056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Treebank Annotation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016000" y="1733550"/>
            <a:ext cx="713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endParaRPr lang="en-US" sz="1800">
              <a:latin typeface="Times" charset="0"/>
            </a:endParaRPr>
          </a:p>
        </p:txBody>
      </p:sp>
      <p:pic>
        <p:nvPicPr>
          <p:cNvPr id="39940" name="Picture 5" descr="graphic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752600"/>
            <a:ext cx="3267075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838200" y="2057400"/>
            <a:ext cx="320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" charset="0"/>
              </a:rPr>
              <a:t>Graphical editor: build a syntactic annotation by dragging and dropping each word onto its syntactic head.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Annotator forum</a:t>
            </a:r>
          </a:p>
        </p:txBody>
      </p:sp>
      <p:pic>
        <p:nvPicPr>
          <p:cNvPr id="41987" name="Picture 5" descr="forum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819275"/>
            <a:ext cx="73152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Class treebanking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2004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/>
              <a:t>Currently being used in 9 universities in the United States, Argentina and Australia.</a:t>
            </a:r>
          </a:p>
        </p:txBody>
      </p:sp>
      <p:pic>
        <p:nvPicPr>
          <p:cNvPr id="44036" name="Picture 5" descr="clas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057400"/>
            <a:ext cx="4856163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Perseus Digital Library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016000" y="1733550"/>
            <a:ext cx="713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endParaRPr lang="en-US" sz="1800">
              <a:latin typeface="Times" charset="0"/>
            </a:endParaRPr>
          </a:p>
        </p:txBody>
      </p:sp>
      <p:pic>
        <p:nvPicPr>
          <p:cNvPr id="46084" name="Picture 5" descr="cour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981200"/>
            <a:ext cx="51054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Perseus Digital Library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016000" y="1733550"/>
            <a:ext cx="713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endParaRPr lang="en-US" sz="1800">
              <a:latin typeface="Times" charset="0"/>
            </a:endParaRPr>
          </a:p>
        </p:txBody>
      </p:sp>
      <p:pic>
        <p:nvPicPr>
          <p:cNvPr id="48132" name="Picture 5" descr="re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09800"/>
            <a:ext cx="76200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Undergraduate Contributions</a:t>
            </a:r>
          </a:p>
        </p:txBody>
      </p:sp>
      <p:sp>
        <p:nvSpPr>
          <p:cNvPr id="5017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0180" name="Picture 6" descr="h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638" y="1981200"/>
            <a:ext cx="7472362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Undergraduate Contributions</a:t>
            </a:r>
          </a:p>
        </p:txBody>
      </p:sp>
      <p:sp>
        <p:nvSpPr>
          <p:cNvPr id="52227" name="Rectangle 102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2228" name="Picture 1029" descr="part-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8" y="1827213"/>
            <a:ext cx="76581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Undergraduate Contributions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4276" name="Picture 6" descr="atr-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828800"/>
            <a:ext cx="76581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Tracking Language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Lexical change (new vocabulary, shift in the meanings of words)</a:t>
            </a:r>
          </a:p>
          <a:p>
            <a:r>
              <a:rPr lang="en-US" sz="2400" dirty="0" smtClean="0"/>
              <a:t>Syntactic change (including the influence of the author’s L1 on the Latin syntax)</a:t>
            </a:r>
          </a:p>
          <a:p>
            <a:r>
              <a:rPr lang="en-US" sz="2400" dirty="0" smtClean="0"/>
              <a:t>Topical change (the rise of new genres)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Identifying the flow of information.  E.g., Cicero + Augustine influencing Petrarch; Petrarch influencing Leonardo </a:t>
            </a:r>
            <a:r>
              <a:rPr lang="en-US" sz="2400" dirty="0" err="1" smtClean="0"/>
              <a:t>Bruni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Ownership Model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  <a:p>
            <a:pPr eaLnBrk="1" hangingPunct="1">
              <a:buFontTx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...</a:t>
            </a:r>
          </a:p>
        </p:txBody>
      </p:sp>
      <p:pic>
        <p:nvPicPr>
          <p:cNvPr id="58372" name="Picture 4" descr="5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865563"/>
            <a:ext cx="746918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tovah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173288"/>
            <a:ext cx="41910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Treebank data</a:t>
            </a:r>
            <a:endParaRPr lang="en-US" dirty="0"/>
          </a:p>
        </p:txBody>
      </p:sp>
      <p:pic>
        <p:nvPicPr>
          <p:cNvPr id="4" name="Content Placeholder 3" descr="Screen shot 2010-12-17 at 9.37.07 AM.png"/>
          <p:cNvPicPr>
            <a:picLocks noGrp="1" noChangeAspect="1"/>
          </p:cNvPicPr>
          <p:nvPr>
            <p:ph idx="1"/>
          </p:nvPr>
        </p:nvPicPr>
        <p:blipFill>
          <a:blip r:embed="rId3"/>
          <a:srcRect t="-13477" b="-134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Syntactic variation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12347" name="Group 59"/>
          <p:cNvGraphicFramePr>
            <a:graphicFrameLocks noGrp="1"/>
          </p:cNvGraphicFramePr>
          <p:nvPr/>
        </p:nvGraphicFramePr>
        <p:xfrm>
          <a:off x="1905000" y="1676400"/>
          <a:ext cx="5181600" cy="4064001"/>
        </p:xfrm>
        <a:graphic>
          <a:graphicData uri="http://schemas.openxmlformats.org/drawingml/2006/table">
            <a:tbl>
              <a:tblPr/>
              <a:tblGrid>
                <a:gridCol w="914400"/>
                <a:gridCol w="1066800"/>
                <a:gridCol w="990600"/>
                <a:gridCol w="1143000"/>
                <a:gridCol w="10668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Cicero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Caesar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Vergil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Jerome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SVO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20.8%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68.5%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SOV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26.3%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64.7%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18.8%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4.7%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6.3%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16.5%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10.4%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OSV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52.6%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35.3%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25.0%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OVS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10.5%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18.8%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48" name="Rectangle 60"/>
          <p:cNvSpPr>
            <a:spLocks noChangeArrowheads="1"/>
          </p:cNvSpPr>
          <p:nvPr/>
        </p:nvSpPr>
        <p:spPr bwMode="auto">
          <a:xfrm>
            <a:off x="1219200" y="6002870"/>
            <a:ext cx="6400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Times" charset="0"/>
              </a:rPr>
              <a:t>Word order rates by author (sentences with overt subjects and objects). Cicero, </a:t>
            </a:r>
            <a:r>
              <a:rPr lang="en-US" sz="1400" dirty="0" err="1">
                <a:latin typeface="Times" charset="0"/>
              </a:rPr>
              <a:t>n</a:t>
            </a:r>
            <a:r>
              <a:rPr lang="en-US" sz="1400" dirty="0">
                <a:latin typeface="Times" charset="0"/>
              </a:rPr>
              <a:t>=19; Caesar, </a:t>
            </a:r>
            <a:r>
              <a:rPr lang="en-US" sz="1400" dirty="0" err="1">
                <a:latin typeface="Times" charset="0"/>
              </a:rPr>
              <a:t>n</a:t>
            </a:r>
            <a:r>
              <a:rPr lang="en-US" sz="1400" dirty="0">
                <a:latin typeface="Times" charset="0"/>
              </a:rPr>
              <a:t>=17; Vergil, </a:t>
            </a:r>
            <a:r>
              <a:rPr lang="en-US" sz="1400" dirty="0" err="1">
                <a:latin typeface="Times" charset="0"/>
              </a:rPr>
              <a:t>n</a:t>
            </a:r>
            <a:r>
              <a:rPr lang="en-US" sz="1400" dirty="0">
                <a:latin typeface="Times" charset="0"/>
              </a:rPr>
              <a:t>=48; Jerome, </a:t>
            </a:r>
            <a:r>
              <a:rPr lang="en-US" sz="1400" dirty="0" err="1">
                <a:latin typeface="Times" charset="0"/>
              </a:rPr>
              <a:t>n</a:t>
            </a:r>
            <a:r>
              <a:rPr lang="en-US" sz="1400" dirty="0">
                <a:latin typeface="Times" charset="0"/>
              </a:rPr>
              <a:t>=127.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Calibri"/>
              </a:rPr>
              <a:t>Syntactic variation</a:t>
            </a:r>
            <a:endParaRPr lang="en-US" dirty="0"/>
          </a:p>
        </p:txBody>
      </p:sp>
      <p:graphicFrame>
        <p:nvGraphicFramePr>
          <p:cNvPr id="74755" name="Group 3"/>
          <p:cNvGraphicFramePr>
            <a:graphicFrameLocks noGrp="1"/>
          </p:cNvGraphicFramePr>
          <p:nvPr/>
        </p:nvGraphicFramePr>
        <p:xfrm>
          <a:off x="1905000" y="1981200"/>
          <a:ext cx="5181600" cy="1295400"/>
        </p:xfrm>
        <a:graphic>
          <a:graphicData uri="http://schemas.openxmlformats.org/drawingml/2006/table">
            <a:tbl>
              <a:tblPr/>
              <a:tblGrid>
                <a:gridCol w="914400"/>
                <a:gridCol w="1066800"/>
                <a:gridCol w="990600"/>
                <a:gridCol w="1143000"/>
                <a:gridCol w="10668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Cicero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Caesar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Vergil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Jerome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OV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68.2%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95.2%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56.2%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13.9%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31.8%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4.8%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43.8%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86.1%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5" name="Rectangle 29"/>
          <p:cNvSpPr>
            <a:spLocks noChangeArrowheads="1"/>
          </p:cNvSpPr>
          <p:nvPr/>
        </p:nvSpPr>
        <p:spPr bwMode="auto">
          <a:xfrm>
            <a:off x="1752600" y="4984750"/>
            <a:ext cx="5715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" charset="0"/>
              </a:rPr>
              <a:t>Word order rates by author (sentences with one zero-anaphor). OV/VO: Cicero, n=44; Caesar, n=63; Vergil, n=121; Jerome, n=309. SV/VS: Cicero, n=58; Caesar, n=90; Vergil, n=97; Jerome, n=404.</a:t>
            </a:r>
          </a:p>
        </p:txBody>
      </p:sp>
      <p:graphicFrame>
        <p:nvGraphicFramePr>
          <p:cNvPr id="74782" name="Group 30"/>
          <p:cNvGraphicFramePr>
            <a:graphicFrameLocks noGrp="1"/>
          </p:cNvGraphicFramePr>
          <p:nvPr/>
        </p:nvGraphicFramePr>
        <p:xfrm>
          <a:off x="1905000" y="3505200"/>
          <a:ext cx="5181600" cy="1371600"/>
        </p:xfrm>
        <a:graphic>
          <a:graphicData uri="http://schemas.openxmlformats.org/drawingml/2006/table">
            <a:tbl>
              <a:tblPr/>
              <a:tblGrid>
                <a:gridCol w="914400"/>
                <a:gridCol w="1066800"/>
                <a:gridCol w="990600"/>
                <a:gridCol w="1143000"/>
                <a:gridCol w="10668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Cicero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Caesar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Vergil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Jerome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SV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75.9%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86.7%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53.6%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65.8%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VS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24.1%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13.3%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46.4%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ＭＳ Ｐゴシック" charset="-128"/>
                        </a:rPr>
                        <a:t>34.2%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Track lexical trends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   (“America” used more after 1508)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Track syntactic change</a:t>
            </a:r>
          </a:p>
          <a:p>
            <a:pPr marL="914400" lvl="1" indent="-514350"/>
            <a:r>
              <a:rPr lang="en-US" dirty="0" smtClean="0"/>
              <a:t>(SOV -&gt; SVO)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3366FF"/>
                </a:solidFill>
              </a:rPr>
              <a:t>Track lexical change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   (“</a:t>
            </a:r>
            <a:r>
              <a:rPr lang="en-US" dirty="0" err="1" smtClean="0">
                <a:solidFill>
                  <a:srgbClr val="3366FF"/>
                </a:solidFill>
              </a:rPr>
              <a:t>oratio</a:t>
            </a:r>
            <a:r>
              <a:rPr lang="en-US" dirty="0" smtClean="0">
                <a:solidFill>
                  <a:srgbClr val="3366FF"/>
                </a:solidFill>
              </a:rPr>
              <a:t>” used more and more to mean “prayer” rather than “speech”)</a:t>
            </a:r>
          </a:p>
          <a:p>
            <a:pPr marL="914400" lvl="1" indent="-51435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em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20838"/>
            <a:ext cx="71628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Dynamic Lexicon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400" smtClean="0"/>
              <a:t>http://nlp.perseus.tufts.edu/lexicon</a:t>
            </a:r>
          </a:p>
          <a:p>
            <a:pPr eaLnBrk="1" hangingPunct="1">
              <a:lnSpc>
                <a:spcPct val="90000"/>
              </a:lnSpc>
            </a:pPr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Tracking lexical change</a:t>
            </a:r>
          </a:p>
        </p:txBody>
      </p:sp>
      <p:sp>
        <p:nvSpPr>
          <p:cNvPr id="62467" name="TextBox 5"/>
          <p:cNvSpPr txBox="1">
            <a:spLocks noChangeArrowheads="1"/>
          </p:cNvSpPr>
          <p:nvPr/>
        </p:nvSpPr>
        <p:spPr bwMode="auto">
          <a:xfrm>
            <a:off x="768350" y="1787525"/>
            <a:ext cx="76374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endParaRPr lang="en-US">
              <a:latin typeface="Times" charset="0"/>
              <a:ea typeface="Times" charset="0"/>
              <a:cs typeface="Times" charset="0"/>
            </a:endParaRPr>
          </a:p>
          <a:p>
            <a:endParaRPr lang="en-US">
              <a:latin typeface="Times" charset="0"/>
              <a:ea typeface="Times" charset="0"/>
              <a:cs typeface="Times" charset="0"/>
            </a:endParaRPr>
          </a:p>
          <a:p>
            <a:endParaRPr lang="en-US">
              <a:latin typeface="Times" charset="0"/>
              <a:ea typeface="Times" charset="0"/>
              <a:cs typeface="Times" charset="0"/>
            </a:endParaRPr>
          </a:p>
          <a:p>
            <a:endParaRPr lang="en-US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2468" name="Content Placeholder 15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91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SMT based on Brown et al (1990)</a:t>
            </a:r>
          </a:p>
          <a:p>
            <a:r>
              <a:rPr lang="en-US" sz="1800" dirty="0" smtClean="0"/>
              <a:t>Different senses for a word in one language are translated by different words in another.</a:t>
            </a:r>
          </a:p>
          <a:p>
            <a:r>
              <a:rPr lang="en-US" sz="1800" dirty="0" smtClean="0"/>
              <a:t>“Bank” (English)</a:t>
            </a:r>
          </a:p>
          <a:p>
            <a:pPr lvl="1"/>
            <a:r>
              <a:rPr lang="en-US" sz="1800" dirty="0" smtClean="0"/>
              <a:t>financial institution = French “</a:t>
            </a:r>
            <a:r>
              <a:rPr lang="en-US" sz="1800" dirty="0" err="1" smtClean="0"/>
              <a:t>banque</a:t>
            </a:r>
            <a:r>
              <a:rPr lang="en-US" sz="1800" dirty="0" smtClean="0"/>
              <a:t>”</a:t>
            </a:r>
          </a:p>
          <a:p>
            <a:pPr lvl="1"/>
            <a:r>
              <a:rPr lang="en-US" sz="1800" dirty="0" smtClean="0"/>
              <a:t>side of a river = French “rive” (e.g., </a:t>
            </a:r>
            <a:r>
              <a:rPr lang="en-US" sz="1800" i="1" dirty="0" smtClean="0"/>
              <a:t>la rive gauche</a:t>
            </a:r>
            <a:r>
              <a:rPr lang="en-US" sz="1800" dirty="0" smtClean="0"/>
              <a:t>)</a:t>
            </a:r>
          </a:p>
        </p:txBody>
      </p:sp>
      <p:pic>
        <p:nvPicPr>
          <p:cNvPr id="62469" name="Content Placeholder 3" descr="omnia_vincit_amor.pdf"/>
          <p:cNvPicPr>
            <a:picLocks noChangeAspect="1"/>
          </p:cNvPicPr>
          <p:nvPr/>
        </p:nvPicPr>
        <p:blipFill>
          <a:blip r:embed="rId3"/>
          <a:srcRect l="-14296" r="-14296"/>
          <a:stretch>
            <a:fillRect/>
          </a:stretch>
        </p:blipFill>
        <p:spPr bwMode="auto">
          <a:xfrm>
            <a:off x="3733800" y="2438400"/>
            <a:ext cx="49863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Dynamic Lexicon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1981200"/>
            <a:ext cx="35814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b="1" smtClean="0"/>
              <a:t>Sentence level</a:t>
            </a:r>
            <a:r>
              <a:rPr lang="en-US" sz="1600" smtClean="0"/>
              <a:t>: Moore’s Bilingual Sentence Aligner (Moore 2002)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smtClean="0"/>
              <a:t>aligns sentences that are 1-1 translations of each other w/ high precision (98.5% on a corpus of 10K English-Hindi sentences)</a:t>
            </a:r>
          </a:p>
          <a:p>
            <a:pPr lvl="1" eaLnBrk="1" hangingPunct="1">
              <a:lnSpc>
                <a:spcPct val="90000"/>
              </a:lnSpc>
            </a:pPr>
            <a:endParaRPr 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sz="1600" b="1" smtClean="0"/>
              <a:t>Word level</a:t>
            </a:r>
            <a:r>
              <a:rPr lang="en-US" sz="1600" smtClean="0"/>
              <a:t>: MGIZA++ (Gao and Vogel 2008)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smtClean="0"/>
              <a:t>parallel version of: GIZA++ (Och and Ney 2003) - implementation of IBM Models 1-5.</a:t>
            </a:r>
          </a:p>
        </p:txBody>
      </p:sp>
      <p:pic>
        <p:nvPicPr>
          <p:cNvPr id="68612" name="Picture 4" descr="align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057400"/>
            <a:ext cx="43434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Multilingual Alignment</a:t>
            </a:r>
            <a:endParaRPr lang="en-US" dirty="0"/>
          </a:p>
        </p:txBody>
      </p:sp>
      <p:pic>
        <p:nvPicPr>
          <p:cNvPr id="8" name="Content Placeholder 7" descr="od_alignment2.png"/>
          <p:cNvPicPr>
            <a:picLocks noGrp="1" noChangeAspect="1"/>
          </p:cNvPicPr>
          <p:nvPr>
            <p:ph idx="1"/>
          </p:nvPr>
        </p:nvPicPr>
        <p:blipFill>
          <a:blip r:embed="rId3"/>
          <a:srcRect t="-111124" b="-111124"/>
          <a:stretch>
            <a:fillRect/>
          </a:stretch>
        </p:blipFill>
        <p:spPr>
          <a:xfrm>
            <a:off x="457200" y="1611958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514566" y="2042718"/>
            <a:ext cx="774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Word-level alignment of Homer’s Odyssey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Latin/Greek </a:t>
            </a:r>
            <a:r>
              <a:rPr lang="en-US" sz="36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English Senses</a:t>
            </a:r>
            <a:endParaRPr lang="en-US" dirty="0"/>
          </a:p>
        </p:txBody>
      </p:sp>
      <p:pic>
        <p:nvPicPr>
          <p:cNvPr id="23556" name="Picture 4" descr="orat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667000"/>
            <a:ext cx="3443288" cy="1487488"/>
          </a:xfrm>
          <a:prstGeom prst="rect">
            <a:avLst/>
          </a:prstGeom>
          <a:noFill/>
        </p:spPr>
      </p:pic>
      <p:pic>
        <p:nvPicPr>
          <p:cNvPr id="23557" name="Picture 5" descr="respubl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644775"/>
            <a:ext cx="3478213" cy="1622425"/>
          </a:xfrm>
          <a:prstGeom prst="rect">
            <a:avLst/>
          </a:prstGeom>
          <a:noFill/>
        </p:spPr>
      </p:pic>
      <p:pic>
        <p:nvPicPr>
          <p:cNvPr id="23558" name="Picture 6" descr="lo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600200" y="4572000"/>
            <a:ext cx="5867400" cy="110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1.2M books from the Internet Archive (snapshot of collection from 2009)</a:t>
            </a:r>
          </a:p>
          <a:p>
            <a:r>
              <a:rPr lang="en-US" sz="2400" dirty="0" smtClean="0"/>
              <a:t>27,014 works catalogued as Latin</a:t>
            </a:r>
          </a:p>
          <a:p>
            <a:endParaRPr lang="en-US" sz="2400" dirty="0" smtClean="0"/>
          </a:p>
          <a:p>
            <a:r>
              <a:rPr lang="en-US" sz="2400" dirty="0" smtClean="0"/>
              <a:t>Problems:</a:t>
            </a:r>
          </a:p>
          <a:p>
            <a:pPr lvl="1">
              <a:buNone/>
            </a:pPr>
            <a:r>
              <a:rPr lang="en-US" sz="2400" dirty="0" smtClean="0"/>
              <a:t>1. Many of these works are not Latin.</a:t>
            </a:r>
          </a:p>
          <a:p>
            <a:pPr lvl="1">
              <a:buNone/>
            </a:pPr>
            <a:r>
              <a:rPr lang="en-US" sz="2400" dirty="0" smtClean="0"/>
              <a:t>2. Recorded dates = dates of publication, not dates of composition.</a:t>
            </a:r>
          </a:p>
          <a:p>
            <a:endParaRPr lang="en-US" sz="2400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</a:t>
            </a:r>
            <a:r>
              <a:rPr lang="en-US" sz="36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Greek/Latin Senses</a:t>
            </a:r>
            <a:endParaRPr lang="en-US" dirty="0"/>
          </a:p>
        </p:txBody>
      </p:sp>
      <p:pic>
        <p:nvPicPr>
          <p:cNvPr id="9" name="Picture 8" descr="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3" y="2455264"/>
            <a:ext cx="3827686" cy="2476737"/>
          </a:xfrm>
          <a:prstGeom prst="rect">
            <a:avLst/>
          </a:prstGeom>
        </p:spPr>
      </p:pic>
      <p:pic>
        <p:nvPicPr>
          <p:cNvPr id="10" name="Picture 9" descr="ch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424" y="2440496"/>
            <a:ext cx="3948376" cy="221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em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20838"/>
            <a:ext cx="71628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Dynamic Lexicon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400" smtClean="0"/>
              <a:t>http://nlp.perseus.tufts.edu/lexicon</a:t>
            </a:r>
          </a:p>
          <a:p>
            <a:pPr eaLnBrk="1" hangingPunct="1">
              <a:lnSpc>
                <a:spcPct val="90000"/>
              </a:lnSpc>
            </a:pPr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 Text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429" dirty="0" smtClean="0"/>
              <a:t>The Internet Archive alone contains editions of Horace’s </a:t>
            </a:r>
            <a:r>
              <a:rPr lang="en-US" sz="3429" i="1" dirty="0" smtClean="0"/>
              <a:t>Odes </a:t>
            </a:r>
            <a:r>
              <a:rPr lang="en-US" sz="3429" dirty="0" smtClean="0"/>
              <a:t>in eight different languages.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Latin: </a:t>
            </a:r>
            <a:r>
              <a:rPr lang="en-US" b="1" dirty="0" smtClean="0"/>
              <a:t>carpe diem quam minimum </a:t>
            </a:r>
            <a:r>
              <a:rPr lang="en-US" b="1" dirty="0" err="1" smtClean="0"/>
              <a:t>credula</a:t>
            </a:r>
            <a:r>
              <a:rPr lang="en-US" b="1" dirty="0" smtClean="0"/>
              <a:t> </a:t>
            </a:r>
            <a:r>
              <a:rPr lang="en-US" b="1" dirty="0" err="1" smtClean="0"/>
              <a:t>postero</a:t>
            </a:r>
            <a:r>
              <a:rPr lang="en-US" b="1" dirty="0" smtClean="0"/>
              <a:t> </a:t>
            </a:r>
            <a:r>
              <a:rPr lang="en-US" dirty="0" smtClean="0"/>
              <a:t>(Horace, Ode 1.11)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Italian: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l’oggi</a:t>
            </a:r>
            <a:r>
              <a:rPr lang="en-US" dirty="0" smtClean="0"/>
              <a:t> </a:t>
            </a:r>
            <a:r>
              <a:rPr lang="en-US" dirty="0" err="1" smtClean="0"/>
              <a:t>goditi</a:t>
            </a:r>
            <a:r>
              <a:rPr lang="en-US" dirty="0" smtClean="0"/>
              <a:t>: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stolti</a:t>
            </a:r>
            <a:r>
              <a:rPr lang="en-US" dirty="0" smtClean="0"/>
              <a:t> al </a:t>
            </a:r>
            <a:r>
              <a:rPr lang="en-US" dirty="0" err="1" smtClean="0"/>
              <a:t>domani</a:t>
            </a:r>
            <a:r>
              <a:rPr lang="en-US" dirty="0" smtClean="0"/>
              <a:t> </a:t>
            </a:r>
            <a:r>
              <a:rPr lang="en-US" dirty="0" err="1" smtClean="0"/>
              <a:t>s’affidino</a:t>
            </a:r>
            <a:r>
              <a:rPr lang="en-US" dirty="0" smtClean="0"/>
              <a:t> (</a:t>
            </a:r>
            <a:r>
              <a:rPr lang="en-US" dirty="0" err="1" smtClean="0"/>
              <a:t>Chiarini</a:t>
            </a:r>
            <a:r>
              <a:rPr lang="en-US" dirty="0" smtClean="0"/>
              <a:t> 1916)</a:t>
            </a:r>
          </a:p>
          <a:p>
            <a:pPr>
              <a:defRPr/>
            </a:pPr>
            <a:r>
              <a:rPr lang="en-US" dirty="0" smtClean="0"/>
              <a:t>French: </a:t>
            </a:r>
            <a:r>
              <a:rPr lang="en-US" dirty="0" err="1" smtClean="0"/>
              <a:t>Cueille</a:t>
            </a:r>
            <a:r>
              <a:rPr lang="en-US" dirty="0" smtClean="0"/>
              <a:t> le jour, et ne </a:t>
            </a:r>
            <a:r>
              <a:rPr lang="en-US" dirty="0" err="1" smtClean="0"/>
              <a:t>crois</a:t>
            </a:r>
            <a:r>
              <a:rPr lang="en-US" dirty="0" smtClean="0"/>
              <a:t> pas au </a:t>
            </a:r>
            <a:r>
              <a:rPr lang="en-US" dirty="0" err="1" smtClean="0"/>
              <a:t>lendemain</a:t>
            </a:r>
            <a:r>
              <a:rPr lang="en-US" dirty="0" smtClean="0"/>
              <a:t> (De Lisle 1887)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English: Seize the present; trust tomorrow </a:t>
            </a:r>
            <a:r>
              <a:rPr lang="en-US" dirty="0" err="1" smtClean="0"/>
              <a:t>e’en</a:t>
            </a:r>
            <a:r>
              <a:rPr lang="en-US" dirty="0" smtClean="0"/>
              <a:t> as little as you may (</a:t>
            </a:r>
            <a:r>
              <a:rPr lang="en-US" dirty="0" err="1" smtClean="0"/>
              <a:t>Conington</a:t>
            </a:r>
            <a:r>
              <a:rPr lang="en-US" dirty="0" smtClean="0"/>
              <a:t> 1872)</a:t>
            </a:r>
          </a:p>
          <a:p>
            <a:pPr>
              <a:defRPr/>
            </a:pPr>
            <a:r>
              <a:rPr lang="en-US" dirty="0" smtClean="0"/>
              <a:t>German: </a:t>
            </a:r>
            <a:r>
              <a:rPr lang="en-US" dirty="0" err="1" smtClean="0"/>
              <a:t>Pflücke</a:t>
            </a:r>
            <a:r>
              <a:rPr lang="en-US" dirty="0" smtClean="0"/>
              <a:t> des Tag’s </a:t>
            </a:r>
            <a:r>
              <a:rPr lang="en-US" dirty="0" err="1" smtClean="0"/>
              <a:t>Blüten</a:t>
            </a:r>
            <a:r>
              <a:rPr lang="en-US" dirty="0" smtClean="0"/>
              <a:t>, und </a:t>
            </a:r>
            <a:r>
              <a:rPr lang="en-US" dirty="0" err="1" smtClean="0"/>
              <a:t>nie</a:t>
            </a:r>
            <a:r>
              <a:rPr lang="en-US" dirty="0" smtClean="0"/>
              <a:t> </a:t>
            </a:r>
            <a:r>
              <a:rPr lang="en-US" dirty="0" err="1" smtClean="0"/>
              <a:t>traue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morgenden</a:t>
            </a:r>
            <a:r>
              <a:rPr lang="en-US" dirty="0" smtClean="0"/>
              <a:t> (Schmidt 1820)</a:t>
            </a:r>
          </a:p>
          <a:p>
            <a:pPr>
              <a:defRPr/>
            </a:pPr>
            <a:r>
              <a:rPr lang="en-US" dirty="0" smtClean="0"/>
              <a:t>Portuguese: </a:t>
            </a:r>
            <a:r>
              <a:rPr lang="en-US" dirty="0" err="1" smtClean="0"/>
              <a:t>colhe</a:t>
            </a:r>
            <a:r>
              <a:rPr lang="en-US" dirty="0" smtClean="0"/>
              <a:t> </a:t>
            </a:r>
            <a:r>
              <a:rPr lang="en-US" dirty="0" err="1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, do de </a:t>
            </a:r>
            <a:r>
              <a:rPr lang="en-US" dirty="0" err="1" smtClean="0"/>
              <a:t>amanh</a:t>
            </a:r>
            <a:r>
              <a:rPr lang="en-US" dirty="0" smtClean="0"/>
              <a:t> </a:t>
            </a:r>
            <a:r>
              <a:rPr lang="en-US" dirty="0" err="1" smtClean="0"/>
              <a:t>́a</a:t>
            </a:r>
            <a:r>
              <a:rPr lang="en-US" dirty="0" smtClean="0"/>
              <a:t> </a:t>
            </a:r>
            <a:r>
              <a:rPr lang="en-US" dirty="0" err="1" smtClean="0"/>
              <a:t>mui</a:t>
            </a:r>
            <a:r>
              <a:rPr lang="en-US" dirty="0" smtClean="0"/>
              <a:t> </a:t>
            </a:r>
            <a:r>
              <a:rPr lang="en-US" dirty="0" err="1" smtClean="0"/>
              <a:t>pouco</a:t>
            </a:r>
            <a:r>
              <a:rPr lang="en-US" dirty="0" smtClean="0"/>
              <a:t> </a:t>
            </a:r>
            <a:r>
              <a:rPr lang="en-US" dirty="0" err="1" smtClean="0"/>
              <a:t>confiando</a:t>
            </a:r>
            <a:r>
              <a:rPr lang="en-US" dirty="0" smtClean="0"/>
              <a:t> (</a:t>
            </a:r>
            <a:r>
              <a:rPr lang="en-US" dirty="0" err="1" smtClean="0"/>
              <a:t>Duriense</a:t>
            </a:r>
            <a:r>
              <a:rPr lang="en-US" dirty="0" smtClean="0"/>
              <a:t> 1807)</a:t>
            </a:r>
          </a:p>
          <a:p>
            <a:pPr>
              <a:defRPr/>
            </a:pPr>
            <a:r>
              <a:rPr lang="en-US" dirty="0" smtClean="0"/>
              <a:t>Spanish: </a:t>
            </a:r>
            <a:r>
              <a:rPr lang="en-US" dirty="0" err="1" smtClean="0"/>
              <a:t>Coge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, </a:t>
            </a:r>
            <a:r>
              <a:rPr lang="en-US" dirty="0" err="1" smtClean="0"/>
              <a:t>dando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poco</a:t>
            </a:r>
            <a:r>
              <a:rPr lang="en-US" dirty="0" smtClean="0"/>
              <a:t> </a:t>
            </a:r>
            <a:r>
              <a:rPr lang="en-US" dirty="0" err="1" smtClean="0"/>
              <a:t>credito</a:t>
            </a:r>
            <a:r>
              <a:rPr lang="en-US" dirty="0" smtClean="0"/>
              <a:t> al </a:t>
            </a:r>
            <a:r>
              <a:rPr lang="en-US" dirty="0" err="1" smtClean="0"/>
              <a:t>siguiente</a:t>
            </a:r>
            <a:r>
              <a:rPr lang="en-US" dirty="0" smtClean="0"/>
              <a:t> (Campos and </a:t>
            </a:r>
            <a:r>
              <a:rPr lang="en-US" dirty="0" err="1" smtClean="0"/>
              <a:t>Minguez</a:t>
            </a:r>
            <a:r>
              <a:rPr lang="en-US" dirty="0" smtClean="0"/>
              <a:t> 1783)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Early Modern French: </a:t>
            </a:r>
            <a:r>
              <a:rPr lang="en-US" dirty="0" err="1" smtClean="0"/>
              <a:t>Jouissez</a:t>
            </a:r>
            <a:r>
              <a:rPr lang="en-US" dirty="0" smtClean="0"/>
              <a:t> </a:t>
            </a:r>
            <a:r>
              <a:rPr lang="en-US" dirty="0" err="1" smtClean="0"/>
              <a:t>donc</a:t>
            </a:r>
            <a:r>
              <a:rPr lang="en-US" dirty="0" smtClean="0"/>
              <a:t> en repos du jour present, &amp; ne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attendez</a:t>
            </a:r>
            <a:r>
              <a:rPr lang="en-US" dirty="0" smtClean="0"/>
              <a:t> point au </a:t>
            </a:r>
            <a:r>
              <a:rPr lang="en-US" dirty="0" err="1" smtClean="0"/>
              <a:t>lendemain</a:t>
            </a:r>
            <a:r>
              <a:rPr lang="en-US" dirty="0" smtClean="0"/>
              <a:t> (</a:t>
            </a:r>
            <a:r>
              <a:rPr lang="en-US" dirty="0" err="1" smtClean="0"/>
              <a:t>Dacier</a:t>
            </a:r>
            <a:r>
              <a:rPr lang="en-US" dirty="0" smtClean="0"/>
              <a:t> 1681)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Tracking sense variation in 2000 years of Latin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400" dirty="0" smtClean="0"/>
              <a:t>Identify translations</a:t>
            </a:r>
          </a:p>
          <a:p>
            <a:pPr marL="914400" lvl="1" indent="-514350">
              <a:buNone/>
            </a:pPr>
            <a:r>
              <a:rPr lang="en-US" sz="2000" dirty="0" smtClean="0"/>
              <a:t>- (130 English translations manually identified by students from a representative range of dates)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Word align Latin text &lt;-&gt; English text</a:t>
            </a:r>
          </a:p>
          <a:p>
            <a:pPr marL="914400" lvl="1" indent="-514350">
              <a:buNone/>
            </a:pPr>
            <a:r>
              <a:rPr lang="en-US" sz="2000" dirty="0" smtClean="0"/>
              <a:t>- (ca. 1.3M words)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Induce a sense inventory from the alignment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Train a WSD classifier on noisily aligned texts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Automatically classify remaining 365M words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Track lexical change</a:t>
            </a:r>
          </a:p>
          <a:p>
            <a:pPr marL="514350" indent="-514350">
              <a:buAutoNum type="arabicPeriod"/>
            </a:pPr>
            <a:endParaRPr lang="en-US" sz="2400" dirty="0" smtClean="0"/>
          </a:p>
          <a:p>
            <a:pPr marL="514350" indent="-514350">
              <a:buAutoNum type="arabicPeriod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Oratio</a:t>
            </a:r>
            <a:endParaRPr lang="en-US" dirty="0"/>
          </a:p>
        </p:txBody>
      </p:sp>
      <p:pic>
        <p:nvPicPr>
          <p:cNvPr id="6" name="Picture 5" descr="orati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78934" y="1417638"/>
            <a:ext cx="8111067" cy="5015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Knight</a:t>
            </a:r>
            <a:endParaRPr lang="en-US" dirty="0"/>
          </a:p>
        </p:txBody>
      </p:sp>
      <p:pic>
        <p:nvPicPr>
          <p:cNvPr id="6" name="Picture 5" descr="knigh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07991" y="1429597"/>
            <a:ext cx="8229600" cy="5089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URLs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Treebank data</a:t>
            </a:r>
          </a:p>
          <a:p>
            <a:pPr lvl="1">
              <a:buFontTx/>
              <a:buNone/>
            </a:pPr>
            <a:r>
              <a:rPr lang="en-US" sz="2000" dirty="0">
                <a:hlinkClick r:id="rId3"/>
              </a:rPr>
              <a:t>http://nlp.perseus.tufts.edu/syntax/treebank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/>
              <a:t>Treebank annotation environment</a:t>
            </a:r>
          </a:p>
          <a:p>
            <a:pPr lvl="1">
              <a:buFontTx/>
              <a:buNone/>
            </a:pPr>
            <a:r>
              <a:rPr lang="en-US" sz="2000" dirty="0">
                <a:hlinkClick r:id="rId4"/>
              </a:rPr>
              <a:t>http://nlp.perseus.tufts.edu/hopper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pPr lvl="1">
              <a:buFontTx/>
              <a:buNone/>
            </a:pPr>
            <a:endParaRPr lang="en-US" sz="2000" dirty="0" smtClean="0"/>
          </a:p>
          <a:p>
            <a:r>
              <a:rPr lang="en-US" sz="2000" dirty="0"/>
              <a:t>Translation information</a:t>
            </a:r>
          </a:p>
          <a:p>
            <a:pPr>
              <a:buFontTx/>
              <a:buNone/>
            </a:pPr>
            <a:r>
              <a:rPr lang="en-US" sz="2000" dirty="0"/>
              <a:t>	 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</a:t>
            </a:r>
            <a:r>
              <a:rPr lang="en-US" sz="2000" dirty="0" smtClean="0">
                <a:hlinkClick r:id="rId5"/>
              </a:rPr>
              <a:t>/nlp.perseus.tufts.edu/hopper</a:t>
            </a:r>
            <a:r>
              <a:rPr lang="en-US" sz="2000" dirty="0">
                <a:hlinkClick r:id="rId5"/>
              </a:rPr>
              <a:t>/</a:t>
            </a:r>
            <a:r>
              <a:rPr lang="en-US" sz="2000" dirty="0" smtClean="0">
                <a:hlinkClick r:id="rId5"/>
              </a:rPr>
              <a:t>sense.jsp</a:t>
            </a:r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  <a:p>
            <a:r>
              <a:rPr lang="en-US" sz="2000" dirty="0" smtClean="0"/>
              <a:t>Greek lexicon</a:t>
            </a:r>
          </a:p>
          <a:p>
            <a:pPr>
              <a:buFontTx/>
              <a:buNone/>
            </a:pPr>
            <a:r>
              <a:rPr lang="en-US" sz="2000" dirty="0" smtClean="0"/>
              <a:t>	  </a:t>
            </a:r>
            <a:r>
              <a:rPr lang="en-US" sz="2000" dirty="0" smtClean="0">
                <a:hlinkClick r:id="rId6"/>
              </a:rPr>
              <a:t>http://nlp.perseus.tufts.edu/lexicon/</a:t>
            </a:r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  <a:p>
            <a:pPr lvl="1">
              <a:buFontTx/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499538" y="45835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b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55894" y="274638"/>
            <a:ext cx="6400801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534" y="1610880"/>
            <a:ext cx="1516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27,014 works catalogued as Latin in the IA, charted by “date.”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s_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2" y="517363"/>
            <a:ext cx="7061914" cy="5760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s_fir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9" y="388022"/>
            <a:ext cx="7378376" cy="6023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Language ID to identify which of these works actually have Latin as a major language.</a:t>
            </a:r>
          </a:p>
          <a:p>
            <a:pPr lvl="1"/>
            <a:r>
              <a:rPr lang="en-US" sz="2000" dirty="0" smtClean="0"/>
              <a:t>Trained a language classifier on:</a:t>
            </a:r>
          </a:p>
          <a:p>
            <a:pPr lvl="2"/>
            <a:r>
              <a:rPr lang="en-US" sz="1600" dirty="0" smtClean="0"/>
              <a:t>24 editions of Wikipedia</a:t>
            </a:r>
          </a:p>
          <a:p>
            <a:pPr lvl="2"/>
            <a:r>
              <a:rPr lang="en-US" sz="1600" dirty="0" smtClean="0"/>
              <a:t>Perseus classical corpus</a:t>
            </a:r>
          </a:p>
          <a:p>
            <a:pPr lvl="2"/>
            <a:r>
              <a:rPr lang="en-US" sz="1600" dirty="0" smtClean="0"/>
              <a:t>Known badly-</a:t>
            </a:r>
            <a:r>
              <a:rPr lang="en-US" sz="1600" dirty="0" err="1" smtClean="0"/>
              <a:t>OCR’d</a:t>
            </a:r>
            <a:r>
              <a:rPr lang="en-US" sz="1600" dirty="0" smtClean="0"/>
              <a:t> Greek in the IA.</a:t>
            </a:r>
          </a:p>
          <a:p>
            <a:r>
              <a:rPr lang="en-US" sz="2400" dirty="0" smtClean="0"/>
              <a:t>Results</a:t>
            </a:r>
          </a:p>
          <a:p>
            <a:pPr lvl="1"/>
            <a:r>
              <a:rPr lang="en-US" sz="2000" dirty="0" smtClean="0"/>
              <a:t>~20% of 27,014 books catalogued as “Latin” are not (mostly Greek)</a:t>
            </a:r>
          </a:p>
          <a:p>
            <a:pPr lvl="1"/>
            <a:r>
              <a:rPr lang="en-US" sz="2000" dirty="0" smtClean="0"/>
              <a:t>4,581 books </a:t>
            </a:r>
            <a:r>
              <a:rPr lang="en-US" sz="2000" i="1" dirty="0" smtClean="0"/>
              <a:t>not </a:t>
            </a:r>
            <a:r>
              <a:rPr lang="en-US" sz="2000" dirty="0" smtClean="0"/>
              <a:t>catalogued as Latin in the 1.2M collection are in fact so.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7190</TotalTime>
  <Words>1627</Words>
  <Application>Microsoft Macintosh PowerPoint</Application>
  <PresentationFormat>On-screen Show (4:3)</PresentationFormat>
  <Paragraphs>362</Paragraphs>
  <Slides>56</Slides>
  <Notes>53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Tracking Linguistic Variation in Historical Corpora</vt:lpstr>
      <vt:lpstr>Slide 2</vt:lpstr>
      <vt:lpstr>2000+ Years of Latin</vt:lpstr>
      <vt:lpstr>Goal: Tracking Language Change</vt:lpstr>
      <vt:lpstr>Data</vt:lpstr>
      <vt:lpstr>Slide 6</vt:lpstr>
      <vt:lpstr>Slide 7</vt:lpstr>
      <vt:lpstr>Slide 8</vt:lpstr>
      <vt:lpstr>Language ID</vt:lpstr>
      <vt:lpstr>Composition dating</vt:lpstr>
      <vt:lpstr>Slide 11</vt:lpstr>
      <vt:lpstr>Slide 12</vt:lpstr>
      <vt:lpstr>Slide 13</vt:lpstr>
      <vt:lpstr>Atomic variables</vt:lpstr>
      <vt:lpstr>Lexical trends: Google Ngram Viewer</vt:lpstr>
      <vt:lpstr>Lexical trends: Google Ngram Viewer</vt:lpstr>
      <vt:lpstr>Lexical trends: Google Ngram Viewer</vt:lpstr>
      <vt:lpstr>Lexical trends</vt:lpstr>
      <vt:lpstr>Lexical trends</vt:lpstr>
      <vt:lpstr>Lexical trends</vt:lpstr>
      <vt:lpstr>Slide 21</vt:lpstr>
      <vt:lpstr>Slide 22</vt:lpstr>
      <vt:lpstr>Slide 23</vt:lpstr>
      <vt:lpstr>Slide 24</vt:lpstr>
      <vt:lpstr>Atomic variables</vt:lpstr>
      <vt:lpstr>Historical treebanks</vt:lpstr>
      <vt:lpstr>Design</vt:lpstr>
      <vt:lpstr>Latin Dependency Treebank</vt:lpstr>
      <vt:lpstr>Ancient Greek Dependency Treebank</vt:lpstr>
      <vt:lpstr>Perseus Digital Library</vt:lpstr>
      <vt:lpstr>Treebank Annotation</vt:lpstr>
      <vt:lpstr>Treebank Annotation</vt:lpstr>
      <vt:lpstr>Annotator forum</vt:lpstr>
      <vt:lpstr>Class treebanking</vt:lpstr>
      <vt:lpstr>Perseus Digital Library</vt:lpstr>
      <vt:lpstr>Perseus Digital Library</vt:lpstr>
      <vt:lpstr>Undergraduate Contributions</vt:lpstr>
      <vt:lpstr>Undergraduate Contributions</vt:lpstr>
      <vt:lpstr>Undergraduate Contributions</vt:lpstr>
      <vt:lpstr>Ownership Model</vt:lpstr>
      <vt:lpstr>Treebank data</vt:lpstr>
      <vt:lpstr>Syntactic variation</vt:lpstr>
      <vt:lpstr>Syntactic variation</vt:lpstr>
      <vt:lpstr>Atomic variables</vt:lpstr>
      <vt:lpstr>Dynamic Lexicon</vt:lpstr>
      <vt:lpstr>Tracking lexical change</vt:lpstr>
      <vt:lpstr>Dynamic Lexicon</vt:lpstr>
      <vt:lpstr>Multilingual Alignment</vt:lpstr>
      <vt:lpstr>Latin/Greek  English Senses</vt:lpstr>
      <vt:lpstr>English  Greek/Latin Senses</vt:lpstr>
      <vt:lpstr>Dynamic Lexicon</vt:lpstr>
      <vt:lpstr>Parallel Text Data</vt:lpstr>
      <vt:lpstr>Tracking sense variation in 2000 years of Latin</vt:lpstr>
      <vt:lpstr>Oratio</vt:lpstr>
      <vt:lpstr>Knight</vt:lpstr>
      <vt:lpstr>URLs</vt:lpstr>
    </vt:vector>
  </TitlesOfParts>
  <Company>Perseus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Bamman</dc:creator>
  <cp:lastModifiedBy>David Bamman</cp:lastModifiedBy>
  <cp:revision>192</cp:revision>
  <dcterms:created xsi:type="dcterms:W3CDTF">2011-02-04T14:33:10Z</dcterms:created>
  <dcterms:modified xsi:type="dcterms:W3CDTF">2011-02-04T14:35:42Z</dcterms:modified>
</cp:coreProperties>
</file>